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1"/>
  </p:notesMasterIdLst>
  <p:sldIdLst>
    <p:sldId id="256" r:id="rId2"/>
    <p:sldId id="291" r:id="rId3"/>
    <p:sldId id="295" r:id="rId4"/>
    <p:sldId id="296" r:id="rId5"/>
    <p:sldId id="276" r:id="rId6"/>
    <p:sldId id="301" r:id="rId7"/>
    <p:sldId id="302" r:id="rId8"/>
    <p:sldId id="303" r:id="rId9"/>
    <p:sldId id="287" r:id="rId10"/>
    <p:sldId id="288" r:id="rId11"/>
    <p:sldId id="297" r:id="rId12"/>
    <p:sldId id="289" r:id="rId13"/>
    <p:sldId id="290" r:id="rId14"/>
    <p:sldId id="293" r:id="rId15"/>
    <p:sldId id="292" r:id="rId16"/>
    <p:sldId id="298" r:id="rId17"/>
    <p:sldId id="299" r:id="rId18"/>
    <p:sldId id="300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918" y="3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25154-2C4C-4E10-9771-C74BF6AF22CB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FB7FC-B22F-4B60-A451-5CD993A22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86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F899-A8E3-45AA-9762-25022A367A94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3842A34-19CC-44E8-B41A-0E6DC51FE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F899-A8E3-45AA-9762-25022A367A94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2A34-19CC-44E8-B41A-0E6DC51F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F899-A8E3-45AA-9762-25022A367A94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2A34-19CC-44E8-B41A-0E6DC51F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F899-A8E3-45AA-9762-25022A367A94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2A34-19CC-44E8-B41A-0E6DC51F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1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4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F899-A8E3-45AA-9762-25022A367A94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2A34-19CC-44E8-B41A-0E6DC51FE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1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6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F899-A8E3-45AA-9762-25022A367A94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2A34-19CC-44E8-B41A-0E6DC51FE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F899-A8E3-45AA-9762-25022A367A94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2A34-19CC-44E8-B41A-0E6DC51FE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9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F899-A8E3-45AA-9762-25022A367A94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2A34-19CC-44E8-B41A-0E6DC51F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F899-A8E3-45AA-9762-25022A367A94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2A34-19CC-44E8-B41A-0E6DC51F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1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01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F899-A8E3-45AA-9762-25022A367A94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2A34-19CC-44E8-B41A-0E6DC51F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DF899-A8E3-45AA-9762-25022A367A94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842A34-19CC-44E8-B41A-0E6DC51FE0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9" y="6356351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D2DF899-A8E3-45AA-9762-25022A367A94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6356351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1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3842A34-19CC-44E8-B41A-0E6DC51FE0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1" y="6499385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5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 descr="http://intranet.tndagc.org/images/seals/100x100/fullsize/seal_standard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7315201" y="4800600"/>
            <a:ext cx="1409700" cy="1409700"/>
          </a:xfrm>
          <a:prstGeom prst="rect">
            <a:avLst/>
          </a:prstGeom>
          <a:solidFill>
            <a:schemeClr val="bg2">
              <a:lumMod val="40000"/>
              <a:lumOff val="60000"/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686" y="914400"/>
            <a:ext cx="7772400" cy="3733800"/>
          </a:xfrm>
        </p:spPr>
        <p:txBody>
          <a:bodyPr>
            <a:normAutofit fontScale="90000"/>
          </a:bodyPr>
          <a:lstStyle/>
          <a:p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>OFFICE OF THE</a:t>
            </a:r>
            <a:br>
              <a:rPr lang="en-US" sz="60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6000" dirty="0">
                <a:solidFill>
                  <a:schemeClr val="tx2">
                    <a:lumMod val="75000"/>
                  </a:schemeClr>
                </a:solidFill>
              </a:rPr>
              <a:t>DISTRICT ATTORNEY GENERAL</a:t>
            </a:r>
            <a:br>
              <a:rPr lang="en-US" sz="6000" dirty="0">
                <a:solidFill>
                  <a:schemeClr val="tx2">
                    <a:lumMod val="75000"/>
                  </a:schemeClr>
                </a:solidFill>
              </a:rPr>
            </a:br>
            <a:br>
              <a:rPr lang="en-US" sz="6000" dirty="0"/>
            </a:br>
            <a:r>
              <a:rPr lang="en-US" sz="4900" dirty="0">
                <a:solidFill>
                  <a:schemeClr val="tx2">
                    <a:lumMod val="75000"/>
                  </a:schemeClr>
                </a:solidFill>
              </a:rPr>
              <a:t>10</a:t>
            </a:r>
            <a:r>
              <a:rPr lang="en-US" sz="4900" baseline="30000" dirty="0">
                <a:solidFill>
                  <a:schemeClr val="tx2">
                    <a:lumMod val="75000"/>
                  </a:schemeClr>
                </a:solidFill>
              </a:rPr>
              <a:t>th</a:t>
            </a:r>
            <a:r>
              <a:rPr lang="en-US" sz="4900" dirty="0">
                <a:solidFill>
                  <a:schemeClr val="tx2">
                    <a:lumMod val="75000"/>
                  </a:schemeClr>
                </a:solidFill>
              </a:rPr>
              <a:t> JUDICIAL DISTRICT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29200"/>
            <a:ext cx="6400800" cy="16002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STEPHEN D. CRUMP</a:t>
            </a: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DISTRICT ATTORNEY GENERAL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1" y="4854394"/>
            <a:ext cx="1386447" cy="13559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OPIOID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8763000" cy="5287964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Increased prosecution for dealers. 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Our office will continue to punish those “street dealers” of opioids. </a:t>
            </a:r>
          </a:p>
          <a:p>
            <a:pPr marL="1314450" lvl="1" indent="-914400">
              <a:buAutoNum type="arabicPeriod"/>
            </a:pPr>
            <a:endParaRPr lang="en-US" sz="4000" dirty="0">
              <a:solidFill>
                <a:schemeClr val="tx2"/>
              </a:solidFill>
            </a:endParaRP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We will work with our federal partners as part of the Opioid Fraud and Abuse Detection Unit to be more effective in prosecutions.</a:t>
            </a:r>
          </a:p>
          <a:p>
            <a:pPr marL="1314450" lvl="1" indent="-914400">
              <a:buAutoNum type="arabicPeriod"/>
            </a:pPr>
            <a:endParaRPr lang="en-US" sz="4000" dirty="0">
              <a:solidFill>
                <a:schemeClr val="tx2"/>
              </a:solidFill>
            </a:endParaRP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Drug Task Force will begin to aggressively pursue health care providers who are illegally prescribing. </a:t>
            </a:r>
          </a:p>
        </p:txBody>
      </p:sp>
    </p:spTree>
    <p:extLst>
      <p:ext uri="{BB962C8B-B14F-4D97-AF65-F5344CB8AC3E}">
        <p14:creationId xmlns:p14="http://schemas.microsoft.com/office/powerpoint/2010/main" val="316264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OPIOID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8763000" cy="5287964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Increased prosecution for dealers. 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Empaneling a special investigatory grand jury. 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Investigation of overdoses on a two track system of homicide/assault and drug transactions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Aggressive use of money laundering and RICO statutes </a:t>
            </a:r>
          </a:p>
        </p:txBody>
      </p:sp>
    </p:spTree>
    <p:extLst>
      <p:ext uri="{BB962C8B-B14F-4D97-AF65-F5344CB8AC3E}">
        <p14:creationId xmlns:p14="http://schemas.microsoft.com/office/powerpoint/2010/main" val="4148350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OPIOID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8763000" cy="5287964"/>
          </a:xfrm>
        </p:spPr>
        <p:txBody>
          <a:bodyPr>
            <a:normAutofit fontScale="85000" lnSpcReduction="20000"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PHARMA LIABILITY. </a:t>
            </a:r>
            <a:endParaRPr lang="en-US" sz="4000" dirty="0">
              <a:solidFill>
                <a:schemeClr val="tx2"/>
              </a:solidFill>
            </a:endParaRP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Joining with other District Attorneys General by seeking injunctions and civil damages from the pharmaceutical companies who have acted in violation of the law.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All four counties of the Tenth Judicial District will be covered in this litigation, and there will be no cost to any of our counties.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Lawsuit filed September 29, 2017 </a:t>
            </a:r>
          </a:p>
        </p:txBody>
      </p:sp>
    </p:spTree>
    <p:extLst>
      <p:ext uri="{BB962C8B-B14F-4D97-AF65-F5344CB8AC3E}">
        <p14:creationId xmlns:p14="http://schemas.microsoft.com/office/powerpoint/2010/main" val="3476232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OPIOID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8763000" cy="5287964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COMMUNITY INVOLVEMENT 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Our office will continue to work with our local partners such as THE BRIDGE and a create a coalition to educate and raise awareness of this problem. 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Heighten public awareness of the dangers of opioids.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The long term key to winning this fight is to educate our children and prevent addiction in our middle and high schools. These organizations are key to our efforts.</a:t>
            </a:r>
          </a:p>
        </p:txBody>
      </p:sp>
    </p:spTree>
    <p:extLst>
      <p:ext uri="{BB962C8B-B14F-4D97-AF65-F5344CB8AC3E}">
        <p14:creationId xmlns:p14="http://schemas.microsoft.com/office/powerpoint/2010/main" val="3678636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OPIOID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8763000" cy="5287964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ADVISORY GROUP 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Create an advisory panel of health care providers, educators, law enforcement and the public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Help us make good public policy and advocate 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Help allocate prosecution resources.</a:t>
            </a:r>
          </a:p>
        </p:txBody>
      </p:sp>
    </p:spTree>
    <p:extLst>
      <p:ext uri="{BB962C8B-B14F-4D97-AF65-F5344CB8AC3E}">
        <p14:creationId xmlns:p14="http://schemas.microsoft.com/office/powerpoint/2010/main" val="6538587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OPIOID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14999"/>
          </a:xfrm>
        </p:spPr>
        <p:txBody>
          <a:bodyPr>
            <a:normAutofit fontScale="92500" lnSpcReduction="20000"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SEEK INCREASED TREATMENT 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Our office will begin to advocate for and aggressively pursue funding options for more local treatment options. 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We cannot rely on Nashville or Washington to make this happen. The people of the Tenth Judicial District can and will find a method and funding for more treatment.</a:t>
            </a:r>
          </a:p>
        </p:txBody>
      </p:sp>
    </p:spTree>
    <p:extLst>
      <p:ext uri="{BB962C8B-B14F-4D97-AF65-F5344CB8AC3E}">
        <p14:creationId xmlns:p14="http://schemas.microsoft.com/office/powerpoint/2010/main" val="656031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TN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1499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GOVENOR’S INITIATIVE 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Prevention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z="2800" dirty="0">
                <a:solidFill>
                  <a:schemeClr val="tx2"/>
                </a:solidFill>
              </a:rPr>
              <a:t>Limit Prescriptions for new patients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z="2800" dirty="0">
                <a:solidFill>
                  <a:schemeClr val="tx2"/>
                </a:solidFill>
              </a:rPr>
              <a:t>Limits </a:t>
            </a:r>
            <a:r>
              <a:rPr lang="en-US" sz="2800" dirty="0" err="1">
                <a:solidFill>
                  <a:schemeClr val="tx2"/>
                </a:solidFill>
              </a:rPr>
              <a:t>TennCare</a:t>
            </a:r>
            <a:r>
              <a:rPr lang="en-US" sz="2800" dirty="0">
                <a:solidFill>
                  <a:schemeClr val="tx2"/>
                </a:solidFill>
              </a:rPr>
              <a:t> initial dosage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z="2800" dirty="0">
                <a:solidFill>
                  <a:schemeClr val="tx2"/>
                </a:solidFill>
              </a:rPr>
              <a:t>Education in schools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z="2800" dirty="0">
                <a:solidFill>
                  <a:schemeClr val="tx2"/>
                </a:solidFill>
              </a:rPr>
              <a:t>Modify medical training for doctors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z="2800" dirty="0">
                <a:solidFill>
                  <a:schemeClr val="tx2"/>
                </a:solidFill>
              </a:rPr>
              <a:t>Creates best practice group for pain management </a:t>
            </a:r>
          </a:p>
        </p:txBody>
      </p:sp>
    </p:spTree>
    <p:extLst>
      <p:ext uri="{BB962C8B-B14F-4D97-AF65-F5344CB8AC3E}">
        <p14:creationId xmlns:p14="http://schemas.microsoft.com/office/powerpoint/2010/main" val="436879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TN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1499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GOVENOR’S INITIATIVE 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TREATMENT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z="2800" dirty="0">
                <a:solidFill>
                  <a:schemeClr val="tx2"/>
                </a:solidFill>
              </a:rPr>
              <a:t>$25 million for treatment and recovery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z="2800" dirty="0">
                <a:solidFill>
                  <a:schemeClr val="tx2"/>
                </a:solidFill>
              </a:rPr>
              <a:t>Improve data access for targeting resources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z="2800" dirty="0">
                <a:solidFill>
                  <a:schemeClr val="tx2"/>
                </a:solidFill>
              </a:rPr>
              <a:t>Increase naltrexone use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z="2800" dirty="0">
                <a:solidFill>
                  <a:schemeClr val="tx2"/>
                </a:solidFill>
              </a:rPr>
              <a:t>Incentives for offenders to complete treatment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z="2800" dirty="0">
                <a:solidFill>
                  <a:schemeClr val="tx2"/>
                </a:solidFill>
              </a:rPr>
              <a:t>Recovery courts</a:t>
            </a:r>
          </a:p>
        </p:txBody>
      </p:sp>
    </p:spTree>
    <p:extLst>
      <p:ext uri="{BB962C8B-B14F-4D97-AF65-F5344CB8AC3E}">
        <p14:creationId xmlns:p14="http://schemas.microsoft.com/office/powerpoint/2010/main" val="378239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TN TOGETHER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14999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</a:rPr>
              <a:t>GOVENOR’S INITIATIVE </a:t>
            </a:r>
          </a:p>
          <a:p>
            <a:pPr marL="1314450" lvl="1" indent="-914400">
              <a:buAutoNum type="arabicPeriod"/>
            </a:pPr>
            <a:r>
              <a:rPr lang="en-US" sz="4000" dirty="0">
                <a:solidFill>
                  <a:schemeClr val="tx2"/>
                </a:solidFill>
              </a:rPr>
              <a:t>LAW ENFORCEMENT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z="2800" dirty="0">
                <a:solidFill>
                  <a:schemeClr val="tx2"/>
                </a:solidFill>
              </a:rPr>
              <a:t>Additional TBI agents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z="2800" dirty="0">
                <a:solidFill>
                  <a:schemeClr val="tx2"/>
                </a:solidFill>
              </a:rPr>
              <a:t>Update controlled substances schedules</a:t>
            </a:r>
          </a:p>
          <a:p>
            <a:pPr marL="1543050" lvl="2" indent="-742950">
              <a:buFont typeface="+mj-lt"/>
              <a:buAutoNum type="alphaLcParenR"/>
            </a:pPr>
            <a:r>
              <a:rPr lang="en-US" sz="2800" dirty="0">
                <a:solidFill>
                  <a:schemeClr val="tx2"/>
                </a:solidFill>
              </a:rPr>
              <a:t>Provides THP </a:t>
            </a:r>
            <a:r>
              <a:rPr lang="en-US" sz="2800">
                <a:solidFill>
                  <a:schemeClr val="tx2"/>
                </a:solidFill>
              </a:rPr>
              <a:t>with naloxone </a:t>
            </a:r>
            <a:endParaRPr lang="en-US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64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OPIOID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763000" cy="5714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2"/>
                </a:solidFill>
              </a:rPr>
              <a:t>We need the help of </a:t>
            </a:r>
            <a:r>
              <a:rPr lang="en-US" sz="4000" dirty="0">
                <a:solidFill>
                  <a:srgbClr val="FF0000"/>
                </a:solidFill>
              </a:rPr>
              <a:t>local elected official</a:t>
            </a:r>
            <a:r>
              <a:rPr lang="en-US" sz="4000" dirty="0">
                <a:solidFill>
                  <a:schemeClr val="tx2"/>
                </a:solidFill>
              </a:rPr>
              <a:t>s and the </a:t>
            </a:r>
            <a:r>
              <a:rPr lang="en-US" sz="4000" dirty="0">
                <a:solidFill>
                  <a:srgbClr val="FF0000"/>
                </a:solidFill>
              </a:rPr>
              <a:t>public</a:t>
            </a:r>
            <a:r>
              <a:rPr lang="en-US" sz="4000" dirty="0">
                <a:solidFill>
                  <a:schemeClr val="tx2"/>
                </a:solidFill>
              </a:rPr>
              <a:t>. We need the public to care enough to work with us. We need </a:t>
            </a:r>
            <a:r>
              <a:rPr lang="en-US" sz="4000" dirty="0">
                <a:solidFill>
                  <a:srgbClr val="FF0000"/>
                </a:solidFill>
              </a:rPr>
              <a:t>students</a:t>
            </a:r>
            <a:r>
              <a:rPr lang="en-US" sz="4000" dirty="0">
                <a:solidFill>
                  <a:schemeClr val="tx2"/>
                </a:solidFill>
              </a:rPr>
              <a:t> to care enough about classmates to prevent more tragic deaths. And we need the </a:t>
            </a:r>
            <a:r>
              <a:rPr lang="en-US" sz="4000" dirty="0">
                <a:solidFill>
                  <a:srgbClr val="FF0000"/>
                </a:solidFill>
              </a:rPr>
              <a:t>resolve</a:t>
            </a:r>
            <a:r>
              <a:rPr lang="en-US" sz="4000" dirty="0">
                <a:solidFill>
                  <a:schemeClr val="tx2"/>
                </a:solidFill>
              </a:rPr>
              <a:t> to say that we will not sit by and simply allow this to happen. </a:t>
            </a:r>
          </a:p>
          <a:p>
            <a:pPr marL="0" indent="0">
              <a:buNone/>
            </a:pPr>
            <a:endParaRPr lang="en-US" sz="40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4800" b="1" dirty="0">
                <a:solidFill>
                  <a:srgbClr val="FF0000"/>
                </a:solidFill>
              </a:rPr>
              <a:t>Together</a:t>
            </a:r>
            <a:r>
              <a:rPr lang="en-US" sz="4800" b="1" dirty="0">
                <a:solidFill>
                  <a:schemeClr val="tx2"/>
                </a:solidFill>
              </a:rPr>
              <a:t>, we can win this fight. </a:t>
            </a:r>
          </a:p>
          <a:p>
            <a:pPr marL="0" indent="0">
              <a:buNone/>
            </a:pP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6712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OPIOID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8763000" cy="52879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A </a:t>
            </a:r>
            <a:r>
              <a:rPr lang="en-US" sz="4800" dirty="0">
                <a:solidFill>
                  <a:srgbClr val="FF0000"/>
                </a:solidFill>
              </a:rPr>
              <a:t>MILLION</a:t>
            </a:r>
            <a:r>
              <a:rPr lang="en-US" sz="4800" dirty="0">
                <a:solidFill>
                  <a:schemeClr val="tx2"/>
                </a:solidFill>
              </a:rPr>
              <a:t> TENNESSEANS</a:t>
            </a: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APRIL 20-27 </a:t>
            </a:r>
            <a:r>
              <a:rPr lang="en-US" sz="4800" dirty="0">
                <a:solidFill>
                  <a:srgbClr val="FF0000"/>
                </a:solidFill>
              </a:rPr>
              <a:t>13 OVERDOSES</a:t>
            </a:r>
            <a:endParaRPr lang="en-US" sz="4800" dirty="0">
              <a:solidFill>
                <a:schemeClr val="tx2"/>
              </a:solidFill>
            </a:endParaRP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OVERDOSE DEATHS </a:t>
            </a:r>
            <a:r>
              <a:rPr lang="en-US" sz="4800" dirty="0">
                <a:solidFill>
                  <a:srgbClr val="FF0000"/>
                </a:solidFill>
              </a:rPr>
              <a:t>1/Week</a:t>
            </a: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MORE OVERDOSES THAN </a:t>
            </a:r>
            <a:r>
              <a:rPr lang="en-US" sz="4800" dirty="0">
                <a:solidFill>
                  <a:srgbClr val="FF0000"/>
                </a:solidFill>
              </a:rPr>
              <a:t>AUTO FATALITIES/HOMICIDE</a:t>
            </a: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53% FROM THE </a:t>
            </a:r>
            <a:r>
              <a:rPr lang="en-US" sz="4800" dirty="0">
                <a:solidFill>
                  <a:srgbClr val="FF0000"/>
                </a:solidFill>
              </a:rPr>
              <a:t>MEDICINE CABINET</a:t>
            </a:r>
          </a:p>
        </p:txBody>
      </p:sp>
    </p:spTree>
    <p:extLst>
      <p:ext uri="{BB962C8B-B14F-4D97-AF65-F5344CB8AC3E}">
        <p14:creationId xmlns:p14="http://schemas.microsoft.com/office/powerpoint/2010/main" val="312181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OPIOID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8763000" cy="52879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7.8 </a:t>
            </a:r>
            <a:r>
              <a:rPr lang="en-US" sz="4800" dirty="0">
                <a:solidFill>
                  <a:srgbClr val="FF0000"/>
                </a:solidFill>
              </a:rPr>
              <a:t>MILLION</a:t>
            </a:r>
            <a:r>
              <a:rPr lang="en-US" sz="4800" dirty="0">
                <a:solidFill>
                  <a:schemeClr val="tx2"/>
                </a:solidFill>
              </a:rPr>
              <a:t> PRESCRIPTIONS</a:t>
            </a: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1.18 FOR </a:t>
            </a:r>
            <a:r>
              <a:rPr lang="en-US" sz="4800" dirty="0">
                <a:solidFill>
                  <a:srgbClr val="FF0000"/>
                </a:solidFill>
              </a:rPr>
              <a:t>EVERY CITIZEN</a:t>
            </a: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120,000 Opioid scripts in BC</a:t>
            </a: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NAS -  </a:t>
            </a:r>
            <a:r>
              <a:rPr lang="en-US" sz="4800" dirty="0">
                <a:solidFill>
                  <a:srgbClr val="FF0000"/>
                </a:solidFill>
              </a:rPr>
              <a:t>26/1000 BABIES</a:t>
            </a: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58,000 OVERDOSES </a:t>
            </a:r>
            <a:r>
              <a:rPr lang="en-US" sz="4800" dirty="0">
                <a:solidFill>
                  <a:srgbClr val="FF0000"/>
                </a:solidFill>
              </a:rPr>
              <a:t>A YEAR</a:t>
            </a:r>
          </a:p>
        </p:txBody>
      </p:sp>
    </p:spTree>
    <p:extLst>
      <p:ext uri="{BB962C8B-B14F-4D97-AF65-F5344CB8AC3E}">
        <p14:creationId xmlns:p14="http://schemas.microsoft.com/office/powerpoint/2010/main" val="329760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OPIOID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8763000" cy="528796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Innocent Beginning</a:t>
            </a: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Vulnerable Populations</a:t>
            </a: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Opioids – Heroin</a:t>
            </a: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No defined risk groups</a:t>
            </a:r>
          </a:p>
        </p:txBody>
      </p:sp>
    </p:spTree>
    <p:extLst>
      <p:ext uri="{BB962C8B-B14F-4D97-AF65-F5344CB8AC3E}">
        <p14:creationId xmlns:p14="http://schemas.microsoft.com/office/powerpoint/2010/main" val="1362050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 DRUG CORRIDORS</a:t>
            </a:r>
          </a:p>
        </p:txBody>
      </p:sp>
      <p:pic>
        <p:nvPicPr>
          <p:cNvPr id="4" name="Content Placeholder 3" descr="DC Map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1447800"/>
            <a:ext cx="7691547" cy="513777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DRUG TRAFFICKING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DRUGS ARE “SCHEDULED” BASED UPON THEIR ADDICICTIVE NATURE AND THEIR DANGEROUSNESS.</a:t>
            </a:r>
          </a:p>
          <a:p>
            <a:r>
              <a:rPr lang="en-US" sz="3200" dirty="0">
                <a:solidFill>
                  <a:schemeClr val="tx2"/>
                </a:solidFill>
              </a:rPr>
              <a:t>THERE ARE 7 SCHEDULES, WITH SCHEDULE 1 BEING THE MOST DANGEROUS.</a:t>
            </a:r>
            <a:endParaRPr lang="en-US" sz="3200" dirty="0"/>
          </a:p>
          <a:p>
            <a:r>
              <a:rPr lang="en-US" sz="3200" dirty="0">
                <a:solidFill>
                  <a:schemeClr val="tx2"/>
                </a:solidFill>
              </a:rPr>
              <a:t>OFFENSES ARE BASED UPON THE AMOUNTS OF A CERTAIN DRUG AND ITS SCHEDULE.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2353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OFFENSES YOU MAY DEAL WITH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solidFill>
                  <a:schemeClr val="tx2"/>
                </a:solidFill>
              </a:rPr>
              <a:t>SALE &amp; DELIVERY OF A CONTROLLED SUBSTANCE</a:t>
            </a:r>
          </a:p>
          <a:p>
            <a:r>
              <a:rPr lang="en-US" sz="2800" dirty="0">
                <a:solidFill>
                  <a:schemeClr val="tx2"/>
                </a:solidFill>
              </a:rPr>
              <a:t>PRESCRIPTION FRAUD</a:t>
            </a:r>
          </a:p>
          <a:p>
            <a:r>
              <a:rPr lang="en-US" sz="2800" dirty="0">
                <a:solidFill>
                  <a:schemeClr val="tx2"/>
                </a:solidFill>
              </a:rPr>
              <a:t>MONEY LAUNDERING</a:t>
            </a:r>
          </a:p>
          <a:p>
            <a:r>
              <a:rPr lang="en-US" sz="2800" dirty="0">
                <a:solidFill>
                  <a:schemeClr val="tx2"/>
                </a:solidFill>
              </a:rPr>
              <a:t>RACKETEERING INFLUENCED AND CORRUPT ORGANIZATIONS CRIMES</a:t>
            </a:r>
          </a:p>
          <a:p>
            <a:r>
              <a:rPr lang="en-US" sz="2800" dirty="0">
                <a:solidFill>
                  <a:schemeClr val="tx2"/>
                </a:solidFill>
              </a:rPr>
              <a:t>TAMPERING WITH EVIDENCE</a:t>
            </a:r>
          </a:p>
          <a:p>
            <a:r>
              <a:rPr lang="en-US" sz="2800" dirty="0">
                <a:solidFill>
                  <a:schemeClr val="tx2"/>
                </a:solidFill>
              </a:rPr>
              <a:t>CRIMINAL SIMULATION</a:t>
            </a:r>
          </a:p>
          <a:p>
            <a:r>
              <a:rPr lang="en-US" sz="2800" dirty="0">
                <a:solidFill>
                  <a:schemeClr val="tx2"/>
                </a:solidFill>
              </a:rPr>
              <a:t>SECOND DEGREE MURDER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67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WITNESSES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solidFill>
                  <a:schemeClr val="tx2"/>
                </a:solidFill>
              </a:rPr>
              <a:t>CITIZEN WITNESSES</a:t>
            </a:r>
          </a:p>
          <a:p>
            <a:r>
              <a:rPr lang="en-US" sz="4000" dirty="0">
                <a:solidFill>
                  <a:schemeClr val="tx2"/>
                </a:solidFill>
              </a:rPr>
              <a:t>LAW ENFORCEMENT OFFICERS</a:t>
            </a:r>
          </a:p>
          <a:p>
            <a:r>
              <a:rPr lang="en-US" sz="4000" dirty="0">
                <a:solidFill>
                  <a:schemeClr val="tx2"/>
                </a:solidFill>
              </a:rPr>
              <a:t>HEALTHCARE PROFESSIONALS</a:t>
            </a:r>
          </a:p>
          <a:p>
            <a:r>
              <a:rPr lang="en-US" sz="4000" dirty="0">
                <a:solidFill>
                  <a:schemeClr val="tx2"/>
                </a:solidFill>
              </a:rPr>
              <a:t>INFORMANTS</a:t>
            </a:r>
          </a:p>
          <a:p>
            <a:r>
              <a:rPr lang="en-US" sz="4000" dirty="0">
                <a:solidFill>
                  <a:schemeClr val="tx2"/>
                </a:solidFill>
              </a:rPr>
              <a:t>DRUG DEALERS</a:t>
            </a:r>
          </a:p>
          <a:p>
            <a:r>
              <a:rPr lang="en-US" sz="4000" dirty="0">
                <a:solidFill>
                  <a:schemeClr val="tx2"/>
                </a:solidFill>
              </a:rPr>
              <a:t>DRUG ADDICTS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044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/>
              <a:t>OPIOID INITIATIVE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1"/>
            <a:ext cx="8763000" cy="52879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THREE BASIC COMPONENTS</a:t>
            </a: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PROSECUTION</a:t>
            </a:r>
          </a:p>
          <a:p>
            <a:pPr marL="457200" indent="-457200">
              <a:buAutoNum type="arabicPeriod"/>
            </a:pPr>
            <a:endParaRPr lang="en-US" sz="4800" dirty="0">
              <a:solidFill>
                <a:schemeClr val="tx2"/>
              </a:solidFill>
            </a:endParaRP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EDUCATION/PREVENTION</a:t>
            </a:r>
          </a:p>
          <a:p>
            <a:pPr marL="457200" indent="-457200">
              <a:buAutoNum type="arabicPeriod"/>
            </a:pPr>
            <a:endParaRPr lang="en-US" sz="4800" dirty="0">
              <a:solidFill>
                <a:schemeClr val="tx2"/>
              </a:solidFill>
            </a:endParaRPr>
          </a:p>
          <a:p>
            <a:pPr marL="457200" indent="-457200">
              <a:buAutoNum type="arabicPeriod"/>
            </a:pPr>
            <a:r>
              <a:rPr lang="en-US" sz="4800" dirty="0">
                <a:solidFill>
                  <a:schemeClr val="tx2"/>
                </a:solidFill>
              </a:rPr>
              <a:t>TREATMENT</a:t>
            </a:r>
          </a:p>
        </p:txBody>
      </p:sp>
    </p:spTree>
    <p:extLst>
      <p:ext uri="{BB962C8B-B14F-4D97-AF65-F5344CB8AC3E}">
        <p14:creationId xmlns:p14="http://schemas.microsoft.com/office/powerpoint/2010/main" val="18729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19701</TotalTime>
  <Words>626</Words>
  <Application>Microsoft Office PowerPoint</Application>
  <PresentationFormat>On-screen Show (4:3)</PresentationFormat>
  <Paragraphs>107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Courier New</vt:lpstr>
      <vt:lpstr>Palatino Linotype</vt:lpstr>
      <vt:lpstr>Executive</vt:lpstr>
      <vt:lpstr>OFFICE OF THE DISTRICT ATTORNEY GENERAL  10th JUDICIAL DISTRICT</vt:lpstr>
      <vt:lpstr>OPIOID INITIATIVE</vt:lpstr>
      <vt:lpstr>OPIOID INITIATIVE</vt:lpstr>
      <vt:lpstr>OPIOID INITIATIVE</vt:lpstr>
      <vt:lpstr>US DRUG CORRIDORS</vt:lpstr>
      <vt:lpstr>DRUG TRAFFICKING</vt:lpstr>
      <vt:lpstr>OFFENSES YOU MAY DEAL WITH</vt:lpstr>
      <vt:lpstr>WITNESSES </vt:lpstr>
      <vt:lpstr>OPIOID INITIATIVE</vt:lpstr>
      <vt:lpstr>OPIOID INITIATIVE</vt:lpstr>
      <vt:lpstr>OPIOID INITIATIVE</vt:lpstr>
      <vt:lpstr>OPIOID INITIATIVE</vt:lpstr>
      <vt:lpstr>OPIOID INITIATIVE</vt:lpstr>
      <vt:lpstr>OPIOID INITIATIVE</vt:lpstr>
      <vt:lpstr>OPIOID INITIATIVE</vt:lpstr>
      <vt:lpstr>TN TOGETHER</vt:lpstr>
      <vt:lpstr>TN TOGETHER</vt:lpstr>
      <vt:lpstr>TN TOGETHER</vt:lpstr>
      <vt:lpstr>OPIOID INITIATIVE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 OF THE DISTRICT ATTORNEY GENERAL 10th JUDICIAL DISTRICT</dc:title>
  <dc:creator>sdcrump</dc:creator>
  <cp:lastModifiedBy>Steve Crump</cp:lastModifiedBy>
  <cp:revision>1951</cp:revision>
  <dcterms:created xsi:type="dcterms:W3CDTF">2014-08-05T21:15:27Z</dcterms:created>
  <dcterms:modified xsi:type="dcterms:W3CDTF">2018-05-02T14:56:25Z</dcterms:modified>
</cp:coreProperties>
</file>